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12"/>
  </p:notesMasterIdLst>
  <p:handoutMasterIdLst>
    <p:handoutMasterId r:id="rId13"/>
  </p:handoutMasterIdLst>
  <p:sldIdLst>
    <p:sldId id="423" r:id="rId3"/>
    <p:sldId id="486" r:id="rId4"/>
    <p:sldId id="503" r:id="rId5"/>
    <p:sldId id="505" r:id="rId6"/>
    <p:sldId id="506" r:id="rId7"/>
    <p:sldId id="507" r:id="rId8"/>
    <p:sldId id="508" r:id="rId9"/>
    <p:sldId id="510" r:id="rId10"/>
    <p:sldId id="511" r:id="rId11"/>
  </p:sldIdLst>
  <p:sldSz cx="9144000" cy="6858000" type="screen4x3"/>
  <p:notesSz cx="6858000" cy="92964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9401"/>
    <a:srgbClr val="DACA8E"/>
    <a:srgbClr val="D1AE01"/>
    <a:srgbClr val="163356"/>
    <a:srgbClr val="BB9C01"/>
    <a:srgbClr val="1A3D68"/>
    <a:srgbClr val="86A9D4"/>
    <a:srgbClr val="668E36"/>
    <a:srgbClr val="729E3C"/>
    <a:srgbClr val="90B5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51" autoAdjust="0"/>
    <p:restoredTop sz="99286" autoAdjust="0"/>
  </p:normalViewPr>
  <p:slideViewPr>
    <p:cSldViewPr snapToGrid="0" showGuides="1">
      <p:cViewPr>
        <p:scale>
          <a:sx n="90" d="100"/>
          <a:sy n="90" d="100"/>
        </p:scale>
        <p:origin x="-1362" y="-138"/>
      </p:cViewPr>
      <p:guideLst>
        <p:guide orient="horz" pos="522"/>
        <p:guide pos="1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Calibri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38D95-88AE-4D5D-9779-8F501292AE21}" type="datetimeFigureOut">
              <a:rPr lang="en-US" smtClean="0">
                <a:latin typeface="Calibri" pitchFamily="34" charset="0"/>
              </a:rPr>
              <a:pPr/>
              <a:t>10/7/2013</a:t>
            </a:fld>
            <a:endParaRPr lang="en-US" dirty="0">
              <a:latin typeface="Calibri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396888-1F68-4DC1-804B-D51EEFF422D2}" type="slidenum">
              <a:rPr lang="en-US" smtClean="0">
                <a:latin typeface="Calibri" pitchFamily="34" charset="0"/>
              </a:rPr>
              <a:pPr/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50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E03C127-C2F7-407E-9ACF-0FE1A1BA2D25}" type="datetimeFigureOut">
              <a:rPr lang="en-US" smtClean="0"/>
              <a:pPr/>
              <a:t>10/7/2013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9A8FFFB5-D5E7-496C-9D5A-42761E12F4E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325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0AAB846-E12B-45C9-9D5F-82DB737F1E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6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C4F83760-7A0D-4465-BF59-F70CFF3FBD6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5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934F3A4-8A02-47D3-8536-1601789AE0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8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0AAB846-E12B-45C9-9D5F-82DB737F1E3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1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0920" y="332951"/>
            <a:ext cx="7950201" cy="79216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>
                <a:latin typeface="Calibri" pitchFamily="34" charset="0"/>
              </a:defRPr>
            </a:lvl1pPr>
            <a:lvl2pPr marL="742950" indent="-285750">
              <a:buFontTx/>
              <a:buBlip>
                <a:blip r:embed="rId3"/>
              </a:buBlip>
              <a:defRPr>
                <a:latin typeface="Calibri" pitchFamily="34" charset="0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6161EF1-2F02-4A36-A135-6E9D9762B0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95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46C6C35-7D4E-43E6-8456-3FA2C8563B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0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056E5CE-539C-4AF0-874F-F8409350840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94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B627BC2-A4B7-47F6-A8C3-75A61191EE4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78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093B02F-8E21-40A3-BDFC-A92F17AFA64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77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C4B7321-1862-4BCC-8FFD-680AA9759C9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0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6E7FCEC-2487-4DFB-966A-8ADF9562156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10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0920" y="332951"/>
            <a:ext cx="7950201" cy="79216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>
                <a:latin typeface="Calibri" pitchFamily="34" charset="0"/>
              </a:defRPr>
            </a:lvl1pPr>
            <a:lvl2pPr marL="742950" indent="-285750">
              <a:buFontTx/>
              <a:buBlip>
                <a:blip r:embed="rId3"/>
              </a:buBlip>
              <a:defRPr>
                <a:latin typeface="Calibri" pitchFamily="34" charset="0"/>
              </a:defRPr>
            </a:lvl2pPr>
            <a:lvl3pPr marL="11430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3pPr>
            <a:lvl4pPr marL="16002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4pPr>
            <a:lvl5pPr marL="2057400" indent="-228600">
              <a:buFontTx/>
              <a:buBlip>
                <a:blip r:embed="rId3"/>
              </a:buBlip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6161EF1-2F02-4A36-A135-6E9D9762B0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09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7CC2615-EB9F-46DF-8323-2D1B266F1C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8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C4F83760-7A0D-4465-BF59-F70CFF3FBD6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6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934F3A4-8A02-47D3-8536-1601789AE0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06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46C6C35-7D4E-43E6-8456-3FA2C8563B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27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056E5CE-539C-4AF0-874F-F8409350840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8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B627BC2-A4B7-47F6-A8C3-75A61191EE4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26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093B02F-8E21-40A3-BDFC-A92F17AFA64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68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C4B7321-1862-4BCC-8FFD-680AA9759C9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0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6E7FCEC-2487-4DFB-966A-8ADF9562156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6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7CC2615-EB9F-46DF-8323-2D1B266F1C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39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248" y="328085"/>
            <a:ext cx="7950201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0800" y="64372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52F2701-7580-49F4-AB07-DD64A284B9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57800" y="643721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0807" y="6443132"/>
            <a:ext cx="21336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9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ts val="2900"/>
        </a:lnSpc>
        <a:spcBef>
          <a:spcPct val="0"/>
        </a:spcBef>
        <a:buNone/>
        <a:defRPr sz="2800" b="1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ct val="20000"/>
        </a:spcBef>
        <a:spcAft>
          <a:spcPts val="600"/>
        </a:spcAft>
        <a:buClr>
          <a:srgbClr val="B19401"/>
        </a:buClr>
        <a:buFontTx/>
        <a:buBlip>
          <a:blip r:embed="rId14"/>
        </a:buBlip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spcAft>
          <a:spcPts val="600"/>
        </a:spcAft>
        <a:buClr>
          <a:srgbClr val="44697D"/>
        </a:buClr>
        <a:buSzPct val="97000"/>
        <a:buFontTx/>
        <a:buBlip>
          <a:blip r:embed="rId15"/>
        </a:buBlip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7998" y="194735"/>
            <a:ext cx="7950201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0800" y="64372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52F2701-7580-49F4-AB07-DD64A284B9E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57800" y="643721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0807" y="6443132"/>
            <a:ext cx="21336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defRPr>
            </a:lvl1pPr>
          </a:lstStyle>
          <a:p>
            <a:fld id="{784CD100-F544-49E4-8209-441928FB5ED9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94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ts val="2900"/>
        </a:lnSpc>
        <a:spcBef>
          <a:spcPct val="0"/>
        </a:spcBef>
        <a:buNone/>
        <a:defRPr sz="2800" b="1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ct val="20000"/>
        </a:spcBef>
        <a:spcAft>
          <a:spcPts val="600"/>
        </a:spcAft>
        <a:buClr>
          <a:srgbClr val="B19401"/>
        </a:buClr>
        <a:buFontTx/>
        <a:buBlip>
          <a:blip r:embed="rId14"/>
        </a:buBlip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spcAft>
          <a:spcPts val="600"/>
        </a:spcAft>
        <a:buClr>
          <a:srgbClr val="44697D"/>
        </a:buClr>
        <a:buSzPct val="97000"/>
        <a:buFontTx/>
        <a:buBlip>
          <a:blip r:embed="rId15"/>
        </a:buBlip>
        <a:defRPr sz="1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spcAft>
          <a:spcPts val="600"/>
        </a:spcAft>
        <a:buSzPct val="97000"/>
        <a:buFontTx/>
        <a:buBlip>
          <a:blip r:embed="rId15"/>
        </a:buBlip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wmf"/><Relationship Id="rId5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35954" y="2328526"/>
            <a:ext cx="3189766" cy="225410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latin typeface="Calibri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652927" y="5666746"/>
            <a:ext cx="3218392" cy="602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Oct 8, 2013 </a:t>
            </a: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rPr>
              <a:t>IMRB 2013 Conference  </a:t>
            </a:r>
            <a:endParaRPr lang="en-US" sz="14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204289" y="2743119"/>
            <a:ext cx="2484967" cy="2616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3200" cap="all" spc="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Strategy.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04290" y="3259866"/>
            <a:ext cx="2484967" cy="2616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200" cap="all" spc="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Discipline.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204290" y="3807738"/>
            <a:ext cx="2484967" cy="26167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200" cap="all" spc="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Execution.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7538" y="2685623"/>
            <a:ext cx="0" cy="149927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08080" y="2685623"/>
            <a:ext cx="0" cy="149927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134" y="1948986"/>
            <a:ext cx="3306478" cy="297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9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Goldcorp Mine Rescue Summit 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364" y="2569192"/>
            <a:ext cx="8697035" cy="2057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600" dirty="0" smtClean="0"/>
              <a:t>     </a:t>
            </a:r>
            <a:r>
              <a:rPr lang="en-US" sz="2600" b="1" dirty="0" smtClean="0"/>
              <a:t>To host an event </a:t>
            </a:r>
            <a:r>
              <a:rPr lang="en-US" sz="2600" b="1" dirty="0"/>
              <a:t>that will allow all </a:t>
            </a:r>
            <a:r>
              <a:rPr lang="en-US" sz="2600" b="1" dirty="0" smtClean="0"/>
              <a:t>operations and projects from all regions </a:t>
            </a:r>
            <a:r>
              <a:rPr lang="en-US" sz="2600" b="1" dirty="0"/>
              <a:t>of </a:t>
            </a:r>
            <a:r>
              <a:rPr lang="en-US" sz="2600" b="1" dirty="0" smtClean="0"/>
              <a:t>our company </a:t>
            </a:r>
          </a:p>
          <a:p>
            <a:pPr marL="0" indent="0" algn="ctr">
              <a:buNone/>
            </a:pPr>
            <a:r>
              <a:rPr lang="en-US" sz="2600" b="1" dirty="0"/>
              <a:t> </a:t>
            </a:r>
            <a:r>
              <a:rPr lang="en-US" sz="2600" b="1" dirty="0" smtClean="0"/>
              <a:t>    to share learnings, develop / enhance communication skills</a:t>
            </a:r>
          </a:p>
          <a:p>
            <a:pPr marL="0" indent="0" algn="ctr">
              <a:buNone/>
            </a:pPr>
            <a:r>
              <a:rPr lang="en-US" sz="2600" b="1" dirty="0"/>
              <a:t> </a:t>
            </a:r>
            <a:r>
              <a:rPr lang="en-US" sz="2600" b="1" dirty="0" smtClean="0"/>
              <a:t>    and create a collaborative environment in </a:t>
            </a:r>
          </a:p>
          <a:p>
            <a:pPr marL="0" indent="0" algn="ctr">
              <a:buNone/>
            </a:pPr>
            <a:r>
              <a:rPr lang="en-US" sz="2600" b="1" dirty="0" smtClean="0"/>
              <a:t>Emergency Response</a:t>
            </a:r>
            <a:endParaRPr lang="en-US" sz="2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5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5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5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" name="Picture 2" descr="C:\Users\markus.uchtenhagen\AppData\Local\Microsoft\Windows\Temporary Internet Files\Content.IE5\0ZTIKQ06\MC90029260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615" y="977086"/>
            <a:ext cx="1525486" cy="145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09242" y="1160152"/>
            <a:ext cx="7915608" cy="709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4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Objective</a:t>
            </a:r>
          </a:p>
        </p:txBody>
      </p:sp>
      <p:pic>
        <p:nvPicPr>
          <p:cNvPr id="8" name="Picture 3" descr="C:\Data\Mine Rescue Project\wlogos\2013 finals\Goldcorp Mine Rescue logo -linea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142" y="5626978"/>
            <a:ext cx="2954338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1.ytimg.com/vi/RCHMMOf_M1M/default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508275" y="-5356225"/>
            <a:ext cx="609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Mine Rescue 201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6274" y="4992125"/>
            <a:ext cx="2364761" cy="13301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Goldcorp Mine Rescue Summit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3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2699" y="1090729"/>
            <a:ext cx="7915608" cy="7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8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History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6169" y="1829479"/>
            <a:ext cx="8629981" cy="3151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Rapidly growing company with operations in several jurisdictions</a:t>
            </a:r>
          </a:p>
          <a:p>
            <a:r>
              <a:rPr lang="en-US" sz="2400" dirty="0" smtClean="0"/>
              <a:t>Inconsistency of Emergency Response capabilities and expertise throughout the company</a:t>
            </a:r>
          </a:p>
          <a:p>
            <a:r>
              <a:rPr lang="en-US" sz="2400" dirty="0" smtClean="0"/>
              <a:t>Concept driven from grassroots collaboration</a:t>
            </a:r>
          </a:p>
          <a:p>
            <a:r>
              <a:rPr lang="en-US" sz="2400" dirty="0" smtClean="0"/>
              <a:t>Diverse set of internal training talents and cultures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  <p:pic>
        <p:nvPicPr>
          <p:cNvPr id="2051" name="Picture 3" descr="C:\Data\Mine Rescue Project\wSummit\IMRB presentation material\photos\DSCF0229_JPG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68" y="4445420"/>
            <a:ext cx="2307181" cy="172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ata\Mine Rescue Project\wlogos\2013 finals\Goldcorp Mine Rescue logo -linea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142" y="5626978"/>
            <a:ext cx="2954338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14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Goldcorp Mine Rescue Summit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4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2699" y="1090729"/>
            <a:ext cx="7915608" cy="7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8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Organizing Process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6169" y="1829478"/>
            <a:ext cx="8629981" cy="3684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Organizing committee created</a:t>
            </a:r>
          </a:p>
          <a:p>
            <a:r>
              <a:rPr lang="en-US" sz="2400" dirty="0" smtClean="0"/>
              <a:t>Representatives from each region of the company (Central /South America, Mexico, USA, Canada)</a:t>
            </a:r>
          </a:p>
          <a:p>
            <a:r>
              <a:rPr lang="en-US" sz="2400" dirty="0" smtClean="0"/>
              <a:t>Concept of a ‘Summit’ and not a Competition</a:t>
            </a:r>
          </a:p>
          <a:p>
            <a:pPr lvl="1"/>
            <a:r>
              <a:rPr lang="en-US" sz="2200" dirty="0" smtClean="0"/>
              <a:t>Knowledge transfer</a:t>
            </a:r>
          </a:p>
          <a:p>
            <a:r>
              <a:rPr lang="en-US" sz="2400" dirty="0" smtClean="0"/>
              <a:t>Venue selection</a:t>
            </a:r>
          </a:p>
          <a:p>
            <a:r>
              <a:rPr lang="en-US" sz="2400" dirty="0" smtClean="0"/>
              <a:t>Create week long schedule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  <p:pic>
        <p:nvPicPr>
          <p:cNvPr id="5122" name="Picture 2" descr="C:\Data\Mine Rescue Project\wSummit\IMRB presentation material\photos\IMG_0292_JPG[2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315" y="3827445"/>
            <a:ext cx="2197992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ata\Mine Rescue Project\wlogos\2013 finals\Goldcorp Mine Rescue logo -linea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142" y="5626978"/>
            <a:ext cx="2954338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83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Goldcorp Mine Rescue Summit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5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2699" y="1090729"/>
            <a:ext cx="7915608" cy="7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8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Goals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6169" y="1829479"/>
            <a:ext cx="8629981" cy="31519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Utilize in-house expertise</a:t>
            </a:r>
          </a:p>
          <a:p>
            <a:r>
              <a:rPr lang="en-US" sz="2400" dirty="0" smtClean="0"/>
              <a:t>Simulate ‘real life scenarios’ for both surface and underground operations</a:t>
            </a:r>
          </a:p>
          <a:p>
            <a:r>
              <a:rPr lang="en-US" sz="2400" dirty="0" smtClean="0"/>
              <a:t>Create a positive learning environment to share skills and </a:t>
            </a:r>
            <a:r>
              <a:rPr lang="en-US" sz="2400" dirty="0" smtClean="0"/>
              <a:t>knowledge (responders and Control Group members)</a:t>
            </a:r>
            <a:endParaRPr lang="en-US" sz="2400" dirty="0" smtClean="0"/>
          </a:p>
          <a:p>
            <a:r>
              <a:rPr lang="en-US" sz="2400" dirty="0" smtClean="0"/>
              <a:t>Allow for a high level of personnel interaction</a:t>
            </a:r>
          </a:p>
          <a:p>
            <a:pPr lvl="1"/>
            <a:r>
              <a:rPr lang="en-US" sz="2200" dirty="0" smtClean="0"/>
              <a:t>Team mixing and observing other teams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  <p:pic>
        <p:nvPicPr>
          <p:cNvPr id="2051" name="Picture 3" descr="C:\Data\Mine Rescue Project\wSummit\IMRB presentation material\photos\DSCF0229_JPG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445" y="4891348"/>
            <a:ext cx="2085486" cy="156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ata\Mine Rescue Project\wSummit\IMRB presentation material\photos\DSCN0915_JPG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476" y="4891348"/>
            <a:ext cx="2080575" cy="156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4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Goldcorp Mine Rescue Summit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6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2699" y="1090729"/>
            <a:ext cx="7915608" cy="7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8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Logistics considered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6169" y="1829478"/>
            <a:ext cx="8629981" cy="4544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Travel visas</a:t>
            </a:r>
          </a:p>
          <a:p>
            <a:r>
              <a:rPr lang="en-US" sz="2400" dirty="0" smtClean="0"/>
              <a:t>Translation of documents, scenarios, evaluation sheets</a:t>
            </a:r>
          </a:p>
          <a:p>
            <a:r>
              <a:rPr lang="en-US" sz="2400" dirty="0"/>
              <a:t>Scenario set up and planning</a:t>
            </a:r>
          </a:p>
          <a:p>
            <a:r>
              <a:rPr lang="en-US" sz="2400" dirty="0" smtClean="0"/>
              <a:t>Equipment sourcing</a:t>
            </a:r>
          </a:p>
          <a:p>
            <a:r>
              <a:rPr lang="en-US" sz="2400" dirty="0" smtClean="0"/>
              <a:t>Transportation</a:t>
            </a:r>
          </a:p>
          <a:p>
            <a:r>
              <a:rPr lang="en-US" sz="2400" dirty="0" smtClean="0"/>
              <a:t>Organizing evaluators</a:t>
            </a:r>
          </a:p>
          <a:p>
            <a:r>
              <a:rPr lang="en-US" sz="2400" dirty="0" smtClean="0"/>
              <a:t>Schedule that maximized interaction</a:t>
            </a:r>
          </a:p>
          <a:p>
            <a:r>
              <a:rPr lang="en-US" sz="2400" dirty="0" smtClean="0"/>
              <a:t>Support local venues and service groups</a:t>
            </a:r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  <p:pic>
        <p:nvPicPr>
          <p:cNvPr id="2050" name="Picture 2" descr="C:\Data\Mine Rescue Project\wSummit\IMRB presentation material\photos\IMG_2552_JPG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549" y="2985272"/>
            <a:ext cx="2060017" cy="153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ata\Mine Rescue Project\wSummit\IMRB presentation material\photos\IMG_0301_JPG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558" y="4780270"/>
            <a:ext cx="2286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04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Goldcorp Mine Rescue Summit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7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2699" y="1090729"/>
            <a:ext cx="7915608" cy="7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8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Learnings / Wins</a:t>
            </a:r>
          </a:p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endParaRPr lang="en-US" sz="2800" b="1" kern="0" dirty="0" smtClean="0">
              <a:solidFill>
                <a:srgbClr val="B19401"/>
              </a:solidFill>
              <a:latin typeface="Calibri" pitchFamily="34" charset="0"/>
              <a:cs typeface="Helvetica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6169" y="1829478"/>
            <a:ext cx="8629981" cy="4544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Adaptability of team members throughout the company</a:t>
            </a:r>
          </a:p>
          <a:p>
            <a:r>
              <a:rPr lang="en-US" sz="2400" dirty="0" smtClean="0"/>
              <a:t>High degree of motivation and one universal language when it comes to Safety in Emergency Response within Goldcorp</a:t>
            </a:r>
          </a:p>
          <a:p>
            <a:r>
              <a:rPr lang="en-US" sz="2400" dirty="0" smtClean="0"/>
              <a:t>High level of camaraderie in newly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formed teams</a:t>
            </a:r>
          </a:p>
          <a:p>
            <a:r>
              <a:rPr lang="en-US" sz="2400" dirty="0" smtClean="0"/>
              <a:t>Learning / growth opportunity for all</a:t>
            </a:r>
          </a:p>
          <a:p>
            <a:r>
              <a:rPr lang="en-US" sz="2400" dirty="0" smtClean="0"/>
              <a:t>Full involvement / commitment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from company executive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  <p:pic>
        <p:nvPicPr>
          <p:cNvPr id="1026" name="Picture 2" descr="C:\Data\Mine Rescue Project\wSummit\IMRB presentation material\photos\IMG_00000192_jpg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570" y="4755250"/>
            <a:ext cx="1851546" cy="185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ata\Mine Rescue Project\wSummit\IMRB presentation material\photos\IMG_2525_JPG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343" y="3095981"/>
            <a:ext cx="1998476" cy="148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49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Goldcorp Mine Rescue Summit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8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2699" y="1090729"/>
            <a:ext cx="7915608" cy="7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Clr>
                <a:srgbClr val="B19401"/>
              </a:buClr>
              <a:defRPr/>
            </a:pPr>
            <a:r>
              <a:rPr lang="en-US" sz="2800" b="1" kern="0" dirty="0" smtClean="0">
                <a:solidFill>
                  <a:srgbClr val="B19401"/>
                </a:solidFill>
                <a:latin typeface="Calibri" pitchFamily="34" charset="0"/>
                <a:cs typeface="Helvetica" pitchFamily="34" charset="0"/>
              </a:rPr>
              <a:t>Conclusions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6169" y="1829478"/>
            <a:ext cx="8629981" cy="4544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Summit to be held every 2 years</a:t>
            </a:r>
          </a:p>
          <a:p>
            <a:r>
              <a:rPr lang="en-US" sz="2400" dirty="0" smtClean="0"/>
              <a:t>Excellent interaction opportunity between company executive   and Emergency Responders in a positive environment</a:t>
            </a:r>
          </a:p>
          <a:p>
            <a:r>
              <a:rPr lang="en-US" sz="2400" dirty="0" smtClean="0"/>
              <a:t>Excellent opportunity to introduce specific Emergency Response techniques company wide</a:t>
            </a:r>
          </a:p>
          <a:p>
            <a:r>
              <a:rPr lang="en-US" sz="2400" dirty="0"/>
              <a:t>Long lasting effects of this high level commitment to </a:t>
            </a:r>
            <a:r>
              <a:rPr lang="en-US" sz="2400" dirty="0" smtClean="0"/>
              <a:t>training (irrespective of market conditions)</a:t>
            </a:r>
            <a:endParaRPr lang="en-US" sz="2400" dirty="0"/>
          </a:p>
          <a:p>
            <a:pPr lvl="1"/>
            <a:r>
              <a:rPr lang="en-US" sz="2200" dirty="0"/>
              <a:t>Site morale</a:t>
            </a:r>
          </a:p>
          <a:p>
            <a:pPr lvl="1"/>
            <a:r>
              <a:rPr lang="en-US" sz="2200" dirty="0"/>
              <a:t>Knowledge share</a:t>
            </a:r>
          </a:p>
          <a:p>
            <a:pPr marL="457200" lvl="1" indent="0">
              <a:buNone/>
            </a:pPr>
            <a:endParaRPr lang="en-US" sz="2200" dirty="0" smtClean="0"/>
          </a:p>
          <a:p>
            <a:pPr lvl="1"/>
            <a:endParaRPr lang="en-US" sz="22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  <p:pic>
        <p:nvPicPr>
          <p:cNvPr id="3074" name="Picture 2" descr="C:\Data\Mine Rescue Project\wSummit\IMRB presentation material\photos\IMG_0231_JPG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639" y="4689443"/>
            <a:ext cx="2227618" cy="148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Goldcorp Mine Rescue Summit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CD100-F544-49E4-8209-441928FB5ED9}" type="slidenum">
              <a:rPr lang="en-US" sz="16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9</a:t>
            </a:fld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6274" y="4114801"/>
            <a:ext cx="8239125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26169" y="1829478"/>
            <a:ext cx="8629981" cy="4544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B19401"/>
              </a:buClr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44697D"/>
              </a:buClr>
              <a:buSzPct val="97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SzPct val="97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b="1" dirty="0" smtClean="0"/>
              <a:t>Creating an environment for our Emergency Responders that is </a:t>
            </a:r>
          </a:p>
          <a:p>
            <a:pPr marL="0" indent="0" algn="ctr">
              <a:buNone/>
            </a:pPr>
            <a:r>
              <a:rPr lang="en-US" sz="2800" b="1" dirty="0" smtClean="0"/>
              <a:t>‘Safe Enough for our Families’ </a:t>
            </a:r>
          </a:p>
          <a:p>
            <a:pPr marL="457200" lvl="1" indent="0" algn="ctr">
              <a:buNone/>
            </a:pPr>
            <a:endParaRPr lang="en-US" sz="2200" b="1" dirty="0" smtClean="0"/>
          </a:p>
          <a:p>
            <a:pPr marL="457200" lvl="1" indent="0">
              <a:buNone/>
            </a:pPr>
            <a:endParaRPr lang="en-US" sz="2200" b="1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023" y="3546805"/>
            <a:ext cx="2874271" cy="262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Data\Mine Rescue Project\wlogos\Safe Enough Spanish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9" r="12091"/>
          <a:stretch/>
        </p:blipFill>
        <p:spPr bwMode="auto">
          <a:xfrm>
            <a:off x="1206500" y="5257801"/>
            <a:ext cx="88265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3"/>
          <a:stretch/>
        </p:blipFill>
        <p:spPr bwMode="auto">
          <a:xfrm>
            <a:off x="7156450" y="5257800"/>
            <a:ext cx="950276" cy="91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08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9166</TotalTime>
  <Words>376</Words>
  <Application>Microsoft Office PowerPoint</Application>
  <PresentationFormat>On-screen Show (4:3)</PresentationFormat>
  <Paragraphs>163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6_Office Theme</vt:lpstr>
      <vt:lpstr>7_Office Theme</vt:lpstr>
      <vt:lpstr>PowerPoint Presentation</vt:lpstr>
      <vt:lpstr>Goldcorp Mine Rescue Summit 2013</vt:lpstr>
      <vt:lpstr>Goldcorp Mine Rescue Summit 2013</vt:lpstr>
      <vt:lpstr>Goldcorp Mine Rescue Summit 2013</vt:lpstr>
      <vt:lpstr>Goldcorp Mine Rescue Summit 2013</vt:lpstr>
      <vt:lpstr>Goldcorp Mine Rescue Summit 2013</vt:lpstr>
      <vt:lpstr>Goldcorp Mine Rescue Summit 2013</vt:lpstr>
      <vt:lpstr>Goldcorp Mine Rescue Summit 2013</vt:lpstr>
      <vt:lpstr>Goldcorp Mine Rescue Summit 2013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2012MGM Meeting update - Mine rescue</dc:title>
  <dc:creator>lplochec</dc:creator>
  <cp:lastModifiedBy>Markus Uchtenhagen</cp:lastModifiedBy>
  <cp:revision>865</cp:revision>
  <dcterms:created xsi:type="dcterms:W3CDTF">2011-11-03T15:49:28Z</dcterms:created>
  <dcterms:modified xsi:type="dcterms:W3CDTF">2013-10-07T21:22:25Z</dcterms:modified>
</cp:coreProperties>
</file>